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8859500" cy="1333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2347614" y="2284139"/>
            <a:ext cx="14164272" cy="446931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Brødtekst, niveau et…"/>
          <p:cNvSpPr txBox="1"/>
          <p:nvPr>
            <p:ph type="body" sz="quarter" idx="1"/>
          </p:nvPr>
        </p:nvSpPr>
        <p:spPr>
          <a:xfrm>
            <a:off x="2347614" y="6873775"/>
            <a:ext cx="14164272" cy="15298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228600" algn="ctr">
              <a:spcBef>
                <a:spcPts val="0"/>
              </a:spcBef>
              <a:buSzTx/>
              <a:buNone/>
              <a:defRPr sz="4200"/>
            </a:lvl2pPr>
            <a:lvl3pPr marL="0" indent="457200" algn="ctr">
              <a:spcBef>
                <a:spcPts val="0"/>
              </a:spcBef>
              <a:buSzTx/>
              <a:buNone/>
              <a:defRPr sz="4200"/>
            </a:lvl3pPr>
            <a:lvl4pPr marL="0" indent="685800" algn="ctr">
              <a:spcBef>
                <a:spcPts val="0"/>
              </a:spcBef>
              <a:buSzTx/>
              <a:buNone/>
              <a:defRPr sz="4200"/>
            </a:lvl4pPr>
            <a:lvl5pPr marL="0" indent="914400" algn="ctr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n Hansen"/>
          <p:cNvSpPr/>
          <p:nvPr>
            <p:ph type="body" sz="quarter" idx="21"/>
          </p:nvPr>
        </p:nvSpPr>
        <p:spPr>
          <a:xfrm>
            <a:off x="2347614" y="8678688"/>
            <a:ext cx="14164272" cy="63601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–Jon Hansen</a:t>
            </a:r>
          </a:p>
        </p:txBody>
      </p:sp>
      <p:sp>
        <p:nvSpPr>
          <p:cNvPr id="94" name="“Skriv et citat her”."/>
          <p:cNvSpPr/>
          <p:nvPr>
            <p:ph type="body" sz="quarter" idx="22"/>
          </p:nvPr>
        </p:nvSpPr>
        <p:spPr>
          <a:xfrm>
            <a:off x="2347614" y="5842396"/>
            <a:ext cx="14164272" cy="928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</a:lstStyle>
          <a:p>
            <a:pPr/>
            <a:r>
              <a:t>“Skriv et citat her”.</a:t>
            </a:r>
          </a:p>
        </p:txBody>
      </p:sp>
      <p:sp>
        <p:nvSpPr>
          <p:cNvPr id="95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lede"/>
          <p:cNvSpPr/>
          <p:nvPr>
            <p:ph type="pic" idx="21"/>
          </p:nvPr>
        </p:nvSpPr>
        <p:spPr>
          <a:xfrm>
            <a:off x="-471488" y="66674"/>
            <a:ext cx="20616840" cy="13751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/>
          <p:nvPr>
            <p:ph type="sldNum" sz="quarter" idx="2"/>
          </p:nvPr>
        </p:nvSpPr>
        <p:spPr>
          <a:xfrm>
            <a:off x="8931907" y="12589333"/>
            <a:ext cx="489249" cy="50581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lede"/>
          <p:cNvSpPr/>
          <p:nvPr>
            <p:ph type="pic" idx="21"/>
          </p:nvPr>
        </p:nvSpPr>
        <p:spPr>
          <a:xfrm>
            <a:off x="2803140" y="926157"/>
            <a:ext cx="13236030" cy="88286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2347614" y="9159999"/>
            <a:ext cx="14164272" cy="1925241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Brødtekst, niveau et…"/>
          <p:cNvSpPr txBox="1"/>
          <p:nvPr>
            <p:ph type="body" sz="quarter" idx="1"/>
          </p:nvPr>
        </p:nvSpPr>
        <p:spPr>
          <a:xfrm>
            <a:off x="2347614" y="11153998"/>
            <a:ext cx="14164272" cy="15298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228600" algn="ctr">
              <a:spcBef>
                <a:spcPts val="0"/>
              </a:spcBef>
              <a:buSzTx/>
              <a:buNone/>
              <a:defRPr sz="4200"/>
            </a:lvl2pPr>
            <a:lvl3pPr marL="0" indent="457200" algn="ctr">
              <a:spcBef>
                <a:spcPts val="0"/>
              </a:spcBef>
              <a:buSzTx/>
              <a:buNone/>
              <a:defRPr sz="4200"/>
            </a:lvl3pPr>
            <a:lvl4pPr marL="0" indent="685800" algn="ctr">
              <a:spcBef>
                <a:spcPts val="0"/>
              </a:spcBef>
              <a:buSzTx/>
              <a:buNone/>
              <a:defRPr sz="4200"/>
            </a:lvl4pPr>
            <a:lvl5pPr marL="0" indent="914400" algn="ctr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/>
          <p:nvPr>
            <p:ph type="sldNum" sz="quarter" idx="2"/>
          </p:nvPr>
        </p:nvSpPr>
        <p:spPr>
          <a:xfrm>
            <a:off x="8931907" y="12580739"/>
            <a:ext cx="489249" cy="50581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2347614" y="4432845"/>
            <a:ext cx="14164272" cy="446931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lede"/>
          <p:cNvSpPr/>
          <p:nvPr>
            <p:ph type="pic" idx="21"/>
          </p:nvPr>
        </p:nvSpPr>
        <p:spPr>
          <a:xfrm>
            <a:off x="4307234" y="926157"/>
            <a:ext cx="16725529" cy="111503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1917873" y="926157"/>
            <a:ext cx="7219653" cy="5397550"/>
          </a:xfrm>
          <a:prstGeom prst="rect">
            <a:avLst/>
          </a:prstGeom>
        </p:spPr>
        <p:txBody>
          <a:bodyPr anchor="b"/>
          <a:lstStyle>
            <a:lvl1pPr>
              <a:defRPr sz="82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Brødtekst, niveau et…"/>
          <p:cNvSpPr txBox="1"/>
          <p:nvPr>
            <p:ph type="body" sz="quarter" idx="1"/>
          </p:nvPr>
        </p:nvSpPr>
        <p:spPr>
          <a:xfrm>
            <a:off x="1917873" y="6512793"/>
            <a:ext cx="7219653" cy="55522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228600" algn="ctr">
              <a:spcBef>
                <a:spcPts val="0"/>
              </a:spcBef>
              <a:buSzTx/>
              <a:buNone/>
              <a:defRPr sz="4200"/>
            </a:lvl2pPr>
            <a:lvl3pPr marL="0" indent="457200" algn="ctr">
              <a:spcBef>
                <a:spcPts val="0"/>
              </a:spcBef>
              <a:buSzTx/>
              <a:buNone/>
              <a:defRPr sz="4200"/>
            </a:lvl3pPr>
            <a:lvl4pPr marL="0" indent="685800" algn="ctr">
              <a:spcBef>
                <a:spcPts val="0"/>
              </a:spcBef>
              <a:buSzTx/>
              <a:buNone/>
              <a:defRPr sz="4200"/>
            </a:lvl4pPr>
            <a:lvl5pPr marL="0" indent="914400" algn="ctr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Brødtekst, niveau 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lede"/>
          <p:cNvSpPr/>
          <p:nvPr>
            <p:ph type="pic" idx="21"/>
          </p:nvPr>
        </p:nvSpPr>
        <p:spPr>
          <a:xfrm>
            <a:off x="6765354" y="3590552"/>
            <a:ext cx="12763315" cy="85088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Brødtekst, niveau et…"/>
          <p:cNvSpPr txBox="1"/>
          <p:nvPr>
            <p:ph type="body" sz="half" idx="1"/>
          </p:nvPr>
        </p:nvSpPr>
        <p:spPr>
          <a:xfrm>
            <a:off x="1917873" y="3590552"/>
            <a:ext cx="7219653" cy="8508877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/>
          <p:nvPr>
            <p:ph type="body" idx="1"/>
          </p:nvPr>
        </p:nvSpPr>
        <p:spPr>
          <a:xfrm>
            <a:off x="1917873" y="1785639"/>
            <a:ext cx="15023754" cy="9763722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lede"/>
          <p:cNvSpPr/>
          <p:nvPr>
            <p:ph type="pic" sz="quarter" idx="21"/>
          </p:nvPr>
        </p:nvSpPr>
        <p:spPr>
          <a:xfrm>
            <a:off x="9670405" y="6870727"/>
            <a:ext cx="8199464" cy="54691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lede"/>
          <p:cNvSpPr/>
          <p:nvPr>
            <p:ph type="pic" sz="quarter" idx="22"/>
          </p:nvPr>
        </p:nvSpPr>
        <p:spPr>
          <a:xfrm>
            <a:off x="9429750" y="1266901"/>
            <a:ext cx="7941618" cy="52944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lede"/>
          <p:cNvSpPr/>
          <p:nvPr>
            <p:ph type="pic" idx="23"/>
          </p:nvPr>
        </p:nvSpPr>
        <p:spPr>
          <a:xfrm>
            <a:off x="-2585815" y="1269950"/>
            <a:ext cx="16209840" cy="108065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1917873" y="668312"/>
            <a:ext cx="15023754" cy="2922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Lysbillednummer"/>
          <p:cNvSpPr txBox="1"/>
          <p:nvPr>
            <p:ph type="sldNum" sz="quarter" idx="2"/>
          </p:nvPr>
        </p:nvSpPr>
        <p:spPr>
          <a:xfrm>
            <a:off x="8931907" y="12589333"/>
            <a:ext cx="489249" cy="505819"/>
          </a:xfrm>
          <a:prstGeom prst="rect">
            <a:avLst/>
          </a:prstGeom>
          <a:ln w="3175">
            <a:miter lim="400000"/>
          </a:ln>
        </p:spPr>
        <p:txBody>
          <a:bodyPr wrap="none" lIns="68758" tIns="68758" rIns="68758" bIns="68758">
            <a:spAutoFit/>
          </a:bodyPr>
          <a:lstStyle>
            <a:lvl1pPr algn="r">
              <a:defRPr b="1" sz="24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Brødtekst, niveau et…"/>
          <p:cNvSpPr txBox="1"/>
          <p:nvPr>
            <p:ph type="body" idx="1"/>
          </p:nvPr>
        </p:nvSpPr>
        <p:spPr>
          <a:xfrm>
            <a:off x="1917873" y="3590552"/>
            <a:ext cx="15023754" cy="85088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 anchor="ctr">
            <a:normAutofit fontScale="100000" lnSpcReduction="0"/>
          </a:bodyPr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5926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371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4816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261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706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151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596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041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48666" marR="0" indent="-59266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hyperlink" Target="http://bfa-service.dk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orside.pdf" descr="forsid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1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DIALOGKORT page 2.pdf" descr="DIALOGKORT page 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DIALOGKORT page 3.pdf" descr="DIALOGKORT page 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DIALOGKORT page 4.pdf" descr="DIALOGKORT page 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IALOGKORT page 5.pdf" descr="DIALOGKORT page 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DIALOGKORT page 6.pdf" descr="DIALOGKORT page 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DIALOGKORT page 7.pdf" descr="DIALOGKORT page 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IALOGKORT page 8.pdf" descr="DIALOGKORT page 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89" name="HVORDAN FOREBYGGE KRÆNKENDE HANDLINGER?"/>
          <p:cNvSpPr txBox="1"/>
          <p:nvPr/>
        </p:nvSpPr>
        <p:spPr>
          <a:xfrm>
            <a:off x="980130" y="946206"/>
            <a:ext cx="14137643" cy="1407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HVORDAN FOREBYGGE KRÆNKENDE HANDLINGER?</a:t>
            </a:r>
          </a:p>
        </p:txBody>
      </p:sp>
      <p:sp>
        <p:nvSpPr>
          <p:cNvPr id="190" name="Drøft i fællesskab hvordan de følgende 4 anbefalinger til forebyggelse af krænkende handlinger kan bruges hos jer:…"/>
          <p:cNvSpPr txBox="1"/>
          <p:nvPr/>
        </p:nvSpPr>
        <p:spPr>
          <a:xfrm>
            <a:off x="977900" y="2535949"/>
            <a:ext cx="14904308" cy="897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Drøft i fællesskab hvordan de følgende 4 anbefalinger til forebyggelse af krænkende handlinger kan bruges hos jer:</a:t>
            </a:r>
            <a:br/>
          </a:p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AutoNum type="arabicPeriod" startAt="1"/>
              <a:defRPr sz="4200"/>
            </a:pPr>
            <a:r>
              <a:t>Skab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klare normer, værdier og forventninger</a:t>
            </a:r>
            <a:r>
              <a:t> til adfærd</a:t>
            </a:r>
          </a:p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AutoNum type="arabicPeriod" startAt="1"/>
              <a:defRPr sz="4200"/>
            </a:pPr>
            <a:r>
              <a:t>Vær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opmærksom på problemer</a:t>
            </a:r>
            <a:r>
              <a:t> med krænkende handlinger</a:t>
            </a:r>
          </a:p>
          <a:p>
            <a:pPr marL="812800" indent="-812800" algn="l">
              <a:lnSpc>
                <a:spcPct val="110000"/>
              </a:lnSpc>
              <a:spcBef>
                <a:spcPts val="2400"/>
              </a:spcBef>
              <a:buSzPct val="100000"/>
              <a:buAutoNum type="arabicPeriod" startAt="1"/>
              <a:defRPr sz="4200"/>
            </a:pPr>
            <a:r>
              <a:t>Gør det klart, hvordan problemerne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håndteres</a:t>
            </a:r>
          </a:p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AutoNum type="arabicPeriod" startAt="1"/>
              <a:defRPr sz="4200"/>
            </a:pPr>
            <a:r>
              <a:t>Skab et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godt psykisk arbejdsmiljø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defRPr sz="4200"/>
            </a:pP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De 4 punkter gennemgåes i de følgende slides.</a:t>
            </a:r>
          </a:p>
        </p:txBody>
      </p:sp>
      <p:sp>
        <p:nvSpPr>
          <p:cNvPr id="191" name="Lysbillednummer"/>
          <p:cNvSpPr txBox="1"/>
          <p:nvPr>
            <p:ph type="sldNum" sz="quarter" idx="2"/>
          </p:nvPr>
        </p:nvSpPr>
        <p:spPr>
          <a:xfrm>
            <a:off x="17783215" y="608140"/>
            <a:ext cx="489248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94" name="HVORDAN FOREBYGGE KRÆNKENDE HANDLINGER?"/>
          <p:cNvSpPr txBox="1"/>
          <p:nvPr/>
        </p:nvSpPr>
        <p:spPr>
          <a:xfrm>
            <a:off x="980130" y="946206"/>
            <a:ext cx="14137643" cy="1407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HVORDAN FOREBYGGE KRÆNKENDE HANDLINGER?</a:t>
            </a:r>
          </a:p>
        </p:txBody>
      </p:sp>
      <p:sp>
        <p:nvSpPr>
          <p:cNvPr id="195" name="Skab klare normer, værdier og forventninger til adfærd…"/>
          <p:cNvSpPr txBox="1"/>
          <p:nvPr/>
        </p:nvSpPr>
        <p:spPr>
          <a:xfrm>
            <a:off x="977900" y="2535949"/>
            <a:ext cx="14904308" cy="40237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AutoNum type="arabicPeriod" startAt="1"/>
              <a:defRPr sz="4200"/>
            </a:pPr>
            <a:r>
              <a:t>Skab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klare normer, værdier og forventninger</a:t>
            </a:r>
            <a:r>
              <a:t> til adfærd</a:t>
            </a:r>
          </a:p>
          <a:p>
            <a:pPr lvl="1" marL="812800" indent="-508000" algn="l">
              <a:lnSpc>
                <a:spcPct val="110000"/>
              </a:lnSpc>
              <a:spcBef>
                <a:spcPts val="2400"/>
              </a:spcBef>
              <a:buSzPct val="100000"/>
              <a:buChar char="-"/>
              <a:defRPr sz="4200"/>
            </a:pPr>
            <a:r>
              <a:t>Hvilke normer, værdi og forventninger har vi / ønsker vi? Hvordan kommunikerer I dem internt?</a:t>
            </a:r>
          </a:p>
          <a:p>
            <a:pPr lvl="1" marL="812800" indent="-508000" algn="l">
              <a:lnSpc>
                <a:spcPct val="110000"/>
              </a:lnSpc>
              <a:spcBef>
                <a:spcPts val="2400"/>
              </a:spcBef>
              <a:buSzPct val="100000"/>
              <a:buChar char="-"/>
              <a:defRPr sz="4200"/>
            </a:pPr>
            <a:r>
              <a:t>Hvad tænker om vi det følgende forslag til kodeks for kommunikation og adfærd? Kan det bruges hos os?</a:t>
            </a:r>
          </a:p>
        </p:txBody>
      </p:sp>
      <p:pic>
        <p:nvPicPr>
          <p:cNvPr id="196" name="kodeks.pdf" descr="kodek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9100" y="6903068"/>
            <a:ext cx="7256306" cy="5130725"/>
          </a:xfrm>
          <a:prstGeom prst="rect">
            <a:avLst/>
          </a:prstGeom>
          <a:ln w="3175">
            <a:miter lim="400000"/>
          </a:ln>
        </p:spPr>
      </p:pic>
      <p:sp>
        <p:nvSpPr>
          <p:cNvPr id="197" name="Lysbillednummer"/>
          <p:cNvSpPr txBox="1"/>
          <p:nvPr>
            <p:ph type="sldNum" sz="quarter" idx="2"/>
          </p:nvPr>
        </p:nvSpPr>
        <p:spPr>
          <a:xfrm>
            <a:off x="17783215" y="608140"/>
            <a:ext cx="489248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kodeks.pdf" descr="kodek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200" name="Rektangel"/>
          <p:cNvSpPr/>
          <p:nvPr/>
        </p:nvSpPr>
        <p:spPr>
          <a:xfrm>
            <a:off x="13425224" y="734779"/>
            <a:ext cx="2123961" cy="453226"/>
          </a:xfrm>
          <a:prstGeom prst="rect">
            <a:avLst/>
          </a:prstGeom>
          <a:solidFill>
            <a:srgbClr val="9BBFBD"/>
          </a:solidFill>
          <a:ln w="3175">
            <a:miter lim="400000"/>
          </a:ln>
        </p:spPr>
        <p:txBody>
          <a:bodyPr lIns="68758" tIns="68758" rIns="68758" bIns="68758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22" name="INTRODUKTION"/>
          <p:cNvSpPr txBox="1"/>
          <p:nvPr/>
        </p:nvSpPr>
        <p:spPr>
          <a:xfrm>
            <a:off x="980130" y="946206"/>
            <a:ext cx="4239271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INTRODUKTION</a:t>
            </a:r>
          </a:p>
        </p:txBody>
      </p:sp>
      <p:sp>
        <p:nvSpPr>
          <p:cNvPr id="123" name="Formål…"/>
          <p:cNvSpPr txBox="1"/>
          <p:nvPr/>
        </p:nvSpPr>
        <p:spPr>
          <a:xfrm>
            <a:off x="977900" y="2355307"/>
            <a:ext cx="15880899" cy="9573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marL="812800" indent="-812800" algn="l">
              <a:lnSpc>
                <a:spcPct val="110000"/>
              </a:lnSpc>
              <a:spcBef>
                <a:spcPts val="1100"/>
              </a:spcBef>
              <a:buSzPct val="100000"/>
              <a:buAutoNum type="arabicPeriod" startAt="1"/>
              <a:defRPr sz="4200"/>
            </a:pPr>
            <a:r>
              <a:t>Formål</a:t>
            </a:r>
          </a:p>
          <a:p>
            <a:pPr lvl="1" marL="812800" indent="-406400" algn="l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4200"/>
            </a:pPr>
            <a:r>
              <a:t>Få en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fælles forståelse</a:t>
            </a:r>
            <a:r>
              <a:t> af hvad krænkende handlinger er</a:t>
            </a:r>
          </a:p>
          <a:p>
            <a:pPr lvl="1" marL="812800" indent="-406400" algn="l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4200"/>
            </a:pPr>
            <a:r>
              <a:t>Drøfte hvad der kan gøres for at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forebygge</a:t>
            </a:r>
            <a:r>
              <a:t> krænkende handlinger med udgangspunkt i konkrete eksempler</a:t>
            </a:r>
          </a:p>
          <a:p>
            <a:pPr lvl="1" marL="812800" indent="-406400" algn="l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4200"/>
            </a:pPr>
            <a:r>
              <a:t>Formulere fælles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forventninger og ønsker</a:t>
            </a:r>
            <a:r>
              <a:t> til kommunikation og adfærd i virksomheden</a:t>
            </a:r>
          </a:p>
          <a:p>
            <a:pPr lvl="1" marL="812800" indent="-812800" algn="l">
              <a:lnSpc>
                <a:spcPct val="110000"/>
              </a:lnSpc>
              <a:spcBef>
                <a:spcPts val="1100"/>
              </a:spcBef>
              <a:buClr>
                <a:srgbClr val="000000"/>
              </a:buClr>
              <a:buSzPct val="100000"/>
              <a:buAutoNum type="arabicPeriod" startAt="2"/>
              <a:defRPr sz="4200"/>
            </a:pPr>
            <a:r>
              <a:t>Tid: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90-120 minutter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lvl="1" marL="812800" indent="-812800" algn="l">
              <a:lnSpc>
                <a:spcPct val="110000"/>
              </a:lnSpc>
              <a:spcBef>
                <a:spcPts val="1100"/>
              </a:spcBef>
              <a:buClr>
                <a:srgbClr val="000000"/>
              </a:buClr>
              <a:buSzPct val="100000"/>
              <a:buAutoNum type="arabicPeriod" startAt="2"/>
              <a:defRPr sz="4200"/>
            </a:pPr>
            <a:r>
              <a:t>Materialer (</a:t>
            </a:r>
            <a:r>
              <a:rPr>
                <a:hlinkClick r:id="rId3" invalidUrl="" action="" tgtFrame="" tooltip="" history="1" highlightClick="0" endSnd="0"/>
              </a:rPr>
              <a:t>bfa-service.dk</a:t>
            </a:r>
            <a:r>
              <a:t>/kodeks):</a:t>
            </a:r>
          </a:p>
          <a:p>
            <a:pPr lvl="2" marL="812800" indent="-406400" algn="l">
              <a:lnSpc>
                <a:spcPct val="110000"/>
              </a:lnSpc>
              <a:spcBef>
                <a:spcPts val="1100"/>
              </a:spcBef>
              <a:buClr>
                <a:srgbClr val="000000"/>
              </a:buClr>
              <a:buSzPct val="100000"/>
              <a:buChar char="-"/>
              <a:defRPr sz="4200"/>
            </a:pPr>
            <a:r>
              <a:t>Pjecen “TRYGHED, TOLERANCE OG RESPEKT”</a:t>
            </a:r>
          </a:p>
          <a:p>
            <a:pPr lvl="2" marL="812800" indent="-406400" algn="l">
              <a:lnSpc>
                <a:spcPct val="110000"/>
              </a:lnSpc>
              <a:spcBef>
                <a:spcPts val="1100"/>
              </a:spcBef>
              <a:buClr>
                <a:srgbClr val="000000"/>
              </a:buClr>
              <a:buSzPct val="100000"/>
              <a:buChar char="-"/>
              <a:defRPr sz="4200"/>
            </a:pPr>
            <a:r>
              <a:t>Gruppeøvelser med dialogkort 1-8</a:t>
            </a:r>
          </a:p>
          <a:p>
            <a:pPr lvl="2" marL="812800" indent="-406400" algn="l">
              <a:lnSpc>
                <a:spcPct val="110000"/>
              </a:lnSpc>
              <a:spcBef>
                <a:spcPts val="1100"/>
              </a:spcBef>
              <a:buClr>
                <a:srgbClr val="000000"/>
              </a:buClr>
              <a:buSzPct val="100000"/>
              <a:buChar char="-"/>
              <a:defRPr sz="4200"/>
            </a:pPr>
            <a:r>
              <a:t>Plakat/handout med forslag til </a:t>
            </a:r>
            <a:br/>
            <a:r>
              <a:t>kodeks for kommunikation og adfærd </a:t>
            </a:r>
          </a:p>
        </p:txBody>
      </p:sp>
      <p:sp>
        <p:nvSpPr>
          <p:cNvPr id="124" name="Lysbillednummer"/>
          <p:cNvSpPr txBox="1"/>
          <p:nvPr>
            <p:ph type="sldNum" sz="quarter" idx="2"/>
          </p:nvPr>
        </p:nvSpPr>
        <p:spPr>
          <a:xfrm>
            <a:off x="17952730" y="608140"/>
            <a:ext cx="319734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203" name="HVORDAN FOREBYGGE KRÆNKENDE HANDLINGER?"/>
          <p:cNvSpPr txBox="1"/>
          <p:nvPr/>
        </p:nvSpPr>
        <p:spPr>
          <a:xfrm>
            <a:off x="980130" y="946206"/>
            <a:ext cx="14137643" cy="1407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HVORDAN FOREBYGGE KRÆNKENDE HANDLINGER?</a:t>
            </a:r>
          </a:p>
        </p:txBody>
      </p:sp>
      <p:sp>
        <p:nvSpPr>
          <p:cNvPr id="204" name="Vær opmærksom på problemer med krænkende handlinger…"/>
          <p:cNvSpPr txBox="1"/>
          <p:nvPr/>
        </p:nvSpPr>
        <p:spPr>
          <a:xfrm>
            <a:off x="977900" y="3172238"/>
            <a:ext cx="16316550" cy="79734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AutoNum type="arabicPeriod" startAt="2"/>
              <a:defRPr sz="4200"/>
            </a:pPr>
            <a:r>
              <a:t>Vær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opmærksom på problemer</a:t>
            </a:r>
            <a:r>
              <a:t> med krænkende handlinger</a:t>
            </a:r>
          </a:p>
          <a:p>
            <a:pPr lvl="1" marL="812800" indent="-508000" algn="l">
              <a:lnSpc>
                <a:spcPct val="110000"/>
              </a:lnSpc>
              <a:spcBef>
                <a:spcPts val="2400"/>
              </a:spcBef>
              <a:buSzPct val="100000"/>
              <a:buChar char="-"/>
              <a:defRPr sz="4200"/>
            </a:pPr>
            <a:r>
              <a:t>Hvordan kan vi sikre, at vi får øje på problemerne? </a:t>
            </a:r>
            <a:br/>
            <a:r>
              <a:t>APV? MU-samtaler? Løbende dialog?</a:t>
            </a:r>
          </a:p>
          <a:p>
            <a:pPr marL="812800" indent="-812800" algn="l">
              <a:lnSpc>
                <a:spcPct val="110000"/>
              </a:lnSpc>
              <a:spcBef>
                <a:spcPts val="2400"/>
              </a:spcBef>
              <a:buSzPct val="100000"/>
              <a:buAutoNum type="arabicPeriod" startAt="2"/>
              <a:defRPr sz="4200"/>
            </a:pPr>
            <a:r>
              <a:t>Gør det klart, hvordan problemerne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håndteres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t>- Hvad kunne være trygge procedurer hos os? Hvordan undgår vi at hverken den krænkede eller krænkeren føler sig udstillet?</a:t>
            </a:r>
          </a:p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AutoNum type="arabicPeriod" startAt="2"/>
              <a:defRPr sz="4200"/>
            </a:pPr>
            <a:r>
              <a:t>Skab et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godt psykisk arbejdsmiljø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lvl="1" marL="812800" indent="-5080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Hvilke forhold spiller ind hos os? Uløste konflikter? Uklare forventninger og krav? Mangelfuld information? Social kapital (tillid, samarbejde, retfærdighed)?</a:t>
            </a:r>
          </a:p>
        </p:txBody>
      </p:sp>
      <p:sp>
        <p:nvSpPr>
          <p:cNvPr id="205" name="Lysbillednummer"/>
          <p:cNvSpPr txBox="1"/>
          <p:nvPr>
            <p:ph type="sldNum" sz="quarter" idx="2"/>
          </p:nvPr>
        </p:nvSpPr>
        <p:spPr>
          <a:xfrm>
            <a:off x="17783215" y="608140"/>
            <a:ext cx="489248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208" name="AFSLUTTENDE SPØRGSMÅL"/>
          <p:cNvSpPr txBox="1"/>
          <p:nvPr/>
        </p:nvSpPr>
        <p:spPr>
          <a:xfrm>
            <a:off x="980130" y="946206"/>
            <a:ext cx="7647509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AFSLUTTENDE SPØRGSMÅL</a:t>
            </a:r>
          </a:p>
        </p:txBody>
      </p:sp>
      <p:sp>
        <p:nvSpPr>
          <p:cNvPr id="209" name="Hvad kunne vi godt tænke os at gøre for at forebygge krænkende handlinger på vores arbejdsplads?…"/>
          <p:cNvSpPr txBox="1"/>
          <p:nvPr/>
        </p:nvSpPr>
        <p:spPr>
          <a:xfrm>
            <a:off x="977900" y="2328231"/>
            <a:ext cx="15687930" cy="55731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marL="5185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•"/>
              <a:defRPr sz="4200"/>
            </a:pPr>
            <a:r>
              <a:t>Hvad kunne vi godt tænke os at gøre for at forebygge krænkende handlinger på vores arbejdsplads?</a:t>
            </a:r>
          </a:p>
          <a:p>
            <a:pPr marL="5185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•"/>
              <a:defRPr sz="4200"/>
            </a:pPr>
            <a:r>
              <a:t>Hvilke forventninger og ønsker har vi til kommunikationen og adfærden på vores arbejdspladsen? </a:t>
            </a:r>
          </a:p>
          <a:p>
            <a:pPr marL="5185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•"/>
              <a:defRPr sz="4200"/>
            </a:pPr>
            <a:r>
              <a:t>Hvilke værdier og normer for adfærd er vigtige for os?</a:t>
            </a:r>
          </a:p>
          <a:p>
            <a:pPr marL="5185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•"/>
              <a:defRPr sz="4200"/>
            </a:pPr>
            <a:r>
              <a:t>Ønsker og bemærkninger</a:t>
            </a:r>
          </a:p>
        </p:txBody>
      </p:sp>
      <p:sp>
        <p:nvSpPr>
          <p:cNvPr id="210" name="Lysbillednummer"/>
          <p:cNvSpPr txBox="1"/>
          <p:nvPr>
            <p:ph type="sldNum" sz="quarter" idx="2"/>
          </p:nvPr>
        </p:nvSpPr>
        <p:spPr>
          <a:xfrm>
            <a:off x="17783215" y="608140"/>
            <a:ext cx="489248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27" name="HVAD ER KRÆNKENDE HANDLINGER?"/>
          <p:cNvSpPr txBox="1"/>
          <p:nvPr/>
        </p:nvSpPr>
        <p:spPr>
          <a:xfrm>
            <a:off x="980130" y="946206"/>
            <a:ext cx="10245751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HVAD ER KRÆNKENDE HANDLINGER?</a:t>
            </a:r>
          </a:p>
        </p:txBody>
      </p:sp>
      <p:sp>
        <p:nvSpPr>
          <p:cNvPr id="128" name="Ifølge Arbejdstilsynet:…"/>
          <p:cNvSpPr txBox="1"/>
          <p:nvPr/>
        </p:nvSpPr>
        <p:spPr>
          <a:xfrm>
            <a:off x="977900" y="2468264"/>
            <a:ext cx="16068714" cy="65764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algn="l">
              <a:lnSpc>
                <a:spcPct val="110000"/>
              </a:lnSpc>
              <a:spcBef>
                <a:spcPts val="2400"/>
              </a:spcBef>
              <a:defRPr sz="4200"/>
            </a:pPr>
            <a:r>
              <a:t>Ifølge Arbejdstilsynet:</a:t>
            </a:r>
          </a:p>
          <a:p>
            <a:pPr marL="812800" indent="-812800" algn="l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Char char="•"/>
              <a:defRPr sz="4200"/>
            </a:pPr>
            <a:r>
              <a:t>Krænkende handlinger er en samlet betegnelse for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mobning</a:t>
            </a:r>
            <a:r>
              <a:t>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seksuel chikane</a:t>
            </a:r>
            <a:r>
              <a:t> og andre typer krænkelser fra kollegaer og ledere.</a:t>
            </a:r>
          </a:p>
          <a:p>
            <a:pPr marL="812800" indent="-812800" algn="l">
              <a:lnSpc>
                <a:spcPct val="110000"/>
              </a:lnSpc>
              <a:spcBef>
                <a:spcPts val="2400"/>
              </a:spcBef>
              <a:buSzPct val="100000"/>
              <a:buChar char="•"/>
              <a:defRPr sz="4200"/>
            </a:pPr>
            <a:r>
              <a:t>Der er tale om krænkende handlinger, når en eller flere personer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groft</a:t>
            </a:r>
            <a:r>
              <a:t> eller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flere gange</a:t>
            </a:r>
            <a:r>
              <a:t> udsætter andre personer for adfærd, der af disse personer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opfattes som nedværdigende</a:t>
            </a:r>
            <a:r>
              <a:t>.</a:t>
            </a:r>
          </a:p>
        </p:txBody>
      </p:sp>
      <p:sp>
        <p:nvSpPr>
          <p:cNvPr id="129" name="Lysbillednummer"/>
          <p:cNvSpPr txBox="1"/>
          <p:nvPr>
            <p:ph type="sldNum" sz="quarter" idx="2"/>
          </p:nvPr>
        </p:nvSpPr>
        <p:spPr>
          <a:xfrm>
            <a:off x="17952730" y="608140"/>
            <a:ext cx="319733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32" name="HVAD ER KRÆNKENDE HANDLINGER?"/>
          <p:cNvSpPr txBox="1"/>
          <p:nvPr/>
        </p:nvSpPr>
        <p:spPr>
          <a:xfrm>
            <a:off x="980130" y="946206"/>
            <a:ext cx="10245751" cy="1407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HVAD ER KRÆNKENDE HANDLINGER?</a:t>
            </a:r>
          </a:p>
        </p:txBody>
      </p:sp>
      <p:sp>
        <p:nvSpPr>
          <p:cNvPr id="133" name="Sårende bemærkninger?"/>
          <p:cNvSpPr txBox="1"/>
          <p:nvPr/>
        </p:nvSpPr>
        <p:spPr>
          <a:xfrm>
            <a:off x="1759431" y="2759363"/>
            <a:ext cx="6296891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Sårende bemærkninger?</a:t>
            </a:r>
          </a:p>
        </p:txBody>
      </p:sp>
      <p:sp>
        <p:nvSpPr>
          <p:cNvPr id="134" name="Bagtalelse?"/>
          <p:cNvSpPr txBox="1"/>
          <p:nvPr/>
        </p:nvSpPr>
        <p:spPr>
          <a:xfrm>
            <a:off x="3925429" y="4380486"/>
            <a:ext cx="3165300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Bagtalelse?</a:t>
            </a:r>
          </a:p>
        </p:txBody>
      </p:sp>
      <p:sp>
        <p:nvSpPr>
          <p:cNvPr id="135" name="Agression?"/>
          <p:cNvSpPr txBox="1"/>
          <p:nvPr/>
        </p:nvSpPr>
        <p:spPr>
          <a:xfrm>
            <a:off x="2808879" y="6177605"/>
            <a:ext cx="3036750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Agression?</a:t>
            </a:r>
          </a:p>
        </p:txBody>
      </p:sp>
      <p:sp>
        <p:nvSpPr>
          <p:cNvPr id="136" name="Upassende komplimenter?"/>
          <p:cNvSpPr txBox="1"/>
          <p:nvPr/>
        </p:nvSpPr>
        <p:spPr>
          <a:xfrm>
            <a:off x="1491973" y="10312696"/>
            <a:ext cx="6780685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Upassende komplimenter?</a:t>
            </a:r>
          </a:p>
        </p:txBody>
      </p:sp>
      <p:sp>
        <p:nvSpPr>
          <p:cNvPr id="137" name="Sjofle vittigheder?"/>
          <p:cNvSpPr txBox="1"/>
          <p:nvPr/>
        </p:nvSpPr>
        <p:spPr>
          <a:xfrm>
            <a:off x="10341850" y="9113123"/>
            <a:ext cx="4617214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Sjofle vittigheder?</a:t>
            </a:r>
          </a:p>
        </p:txBody>
      </p:sp>
      <p:sp>
        <p:nvSpPr>
          <p:cNvPr id="138" name="Udelukkelse fra socialt samvær?"/>
          <p:cNvSpPr txBox="1"/>
          <p:nvPr/>
        </p:nvSpPr>
        <p:spPr>
          <a:xfrm>
            <a:off x="7487950" y="7070449"/>
            <a:ext cx="8114719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Udelukkelse fra socialt samvær?</a:t>
            </a:r>
          </a:p>
        </p:txBody>
      </p:sp>
      <p:sp>
        <p:nvSpPr>
          <p:cNvPr id="139" name="Latterliggørelse?"/>
          <p:cNvSpPr txBox="1"/>
          <p:nvPr/>
        </p:nvSpPr>
        <p:spPr>
          <a:xfrm>
            <a:off x="11793193" y="3417341"/>
            <a:ext cx="4340913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Latterliggørelse?</a:t>
            </a:r>
          </a:p>
        </p:txBody>
      </p:sp>
      <p:sp>
        <p:nvSpPr>
          <p:cNvPr id="140" name="Opfordringer til sex?"/>
          <p:cNvSpPr txBox="1"/>
          <p:nvPr/>
        </p:nvSpPr>
        <p:spPr>
          <a:xfrm>
            <a:off x="7478108" y="11381535"/>
            <a:ext cx="5229557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Opfordringer til sex?</a:t>
            </a:r>
          </a:p>
        </p:txBody>
      </p:sp>
      <p:sp>
        <p:nvSpPr>
          <p:cNvPr id="141" name="Uønskede berøringer?"/>
          <p:cNvSpPr txBox="1"/>
          <p:nvPr/>
        </p:nvSpPr>
        <p:spPr>
          <a:xfrm>
            <a:off x="2412252" y="8502039"/>
            <a:ext cx="5704283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Uønskede berøringer?</a:t>
            </a:r>
          </a:p>
        </p:txBody>
      </p:sp>
      <p:sp>
        <p:nvSpPr>
          <p:cNvPr id="142" name="Lysbillednummer"/>
          <p:cNvSpPr txBox="1"/>
          <p:nvPr>
            <p:ph type="sldNum" sz="quarter" idx="2"/>
          </p:nvPr>
        </p:nvSpPr>
        <p:spPr>
          <a:xfrm>
            <a:off x="17952730" y="608140"/>
            <a:ext cx="319733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Misbrug af magt og position?"/>
          <p:cNvSpPr txBox="1"/>
          <p:nvPr/>
        </p:nvSpPr>
        <p:spPr>
          <a:xfrm>
            <a:off x="8697949" y="5243895"/>
            <a:ext cx="7343956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/>
          <a:p>
            <a:pPr lvl="1" algn="l">
              <a:lnSpc>
                <a:spcPct val="110000"/>
              </a:lnSpc>
              <a:spcBef>
                <a:spcPts val="1200"/>
              </a:spcBef>
              <a:defRPr sz="4200"/>
            </a:pPr>
            <a:r>
              <a:t>Misbrug af magt og position?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46" name="HVEM GÅR KRÆNKENDE HANDLINGER UD OVER?"/>
          <p:cNvSpPr txBox="1"/>
          <p:nvPr/>
        </p:nvSpPr>
        <p:spPr>
          <a:xfrm>
            <a:off x="980130" y="946206"/>
            <a:ext cx="13337543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HVEM GÅR KRÆNKENDE HANDLINGER UD OVER?</a:t>
            </a:r>
          </a:p>
        </p:txBody>
      </p:sp>
      <p:sp>
        <p:nvSpPr>
          <p:cNvPr id="147" name="Mere udbredt end mange tror: 7,8% af danske lønmodtagere oplever hvert år at blive udsat for mobning i arbejdet, og 2,8% for seksuel chikane.…"/>
          <p:cNvSpPr txBox="1"/>
          <p:nvPr/>
        </p:nvSpPr>
        <p:spPr>
          <a:xfrm>
            <a:off x="977900" y="2229941"/>
            <a:ext cx="16420497" cy="102848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marL="812800" indent="-812800" algn="l">
              <a:lnSpc>
                <a:spcPct val="110000"/>
              </a:lnSpc>
              <a:spcBef>
                <a:spcPts val="2400"/>
              </a:spcBef>
              <a:buSzPct val="100000"/>
              <a:buChar char="•"/>
              <a:defRPr sz="4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Mere udbredt end mange tror:</a:t>
            </a:r>
            <a:br/>
            <a:r>
              <a:t>7,8% af danske lønmodtagere oplever hvert år at blive udsat for mobning i arbejdet, og 2,8% for seksuel chikane.</a:t>
            </a:r>
          </a:p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Kan ramme alle:</a:t>
            </a:r>
          </a:p>
          <a:p>
            <a:pPr lvl="1" marL="10414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Rammer på tværs af brancher</a:t>
            </a:r>
          </a:p>
          <a:p>
            <a:pPr lvl="1" marL="10414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Rammer på tværs af alder, køn, etnicitet</a:t>
            </a:r>
          </a:p>
          <a:p>
            <a:pPr lvl="1" marL="1041400" indent="-812800" algn="l">
              <a:lnSpc>
                <a:spcPct val="110000"/>
              </a:lnSpc>
              <a:spcBef>
                <a:spcPts val="2400"/>
              </a:spcBef>
              <a:buSzPct val="100000"/>
              <a:buChar char="-"/>
              <a:defRPr sz="4200"/>
            </a:pPr>
            <a:r>
              <a:t>Rammer ikke bestemte typer personer </a:t>
            </a:r>
          </a:p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4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Store konksekvenser </a:t>
            </a:r>
            <a:r>
              <a:t>for den enkelte: </a:t>
            </a:r>
          </a:p>
          <a:p>
            <a:pPr lvl="1" marL="1041400" indent="-812800" algn="l">
              <a:lnSpc>
                <a:spcPct val="110000"/>
              </a:lnSpc>
              <a:spcBef>
                <a:spcPts val="2400"/>
              </a:spcBef>
              <a:buSzPct val="100000"/>
              <a:buChar char="-"/>
              <a:defRPr sz="4200"/>
            </a:pPr>
            <a:r>
              <a:t>Nedsat trivsel, angst og depression.</a:t>
            </a:r>
          </a:p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4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Risiko</a:t>
            </a:r>
            <a:r>
              <a:t> for mobning eller seksuel chikane falder ved: </a:t>
            </a:r>
          </a:p>
          <a:p>
            <a:pPr lvl="1" marL="10414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God ledelse</a:t>
            </a:r>
          </a:p>
          <a:p>
            <a:pPr lvl="1" marL="10414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Dagligdag præget af tillid, respekt og retfærdighed</a:t>
            </a:r>
          </a:p>
        </p:txBody>
      </p:sp>
      <p:sp>
        <p:nvSpPr>
          <p:cNvPr id="148" name="Lysbillednummer"/>
          <p:cNvSpPr txBox="1"/>
          <p:nvPr>
            <p:ph type="sldNum" sz="quarter" idx="2"/>
          </p:nvPr>
        </p:nvSpPr>
        <p:spPr>
          <a:xfrm>
            <a:off x="17952730" y="608140"/>
            <a:ext cx="319733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HVORFOR OPSTÅR KRÆNKENDE HANDLINGER?"/>
          <p:cNvSpPr txBox="1"/>
          <p:nvPr/>
        </p:nvSpPr>
        <p:spPr>
          <a:xfrm>
            <a:off x="980130" y="946206"/>
            <a:ext cx="12922387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HVORFOR OPSTÅR KRÆNKENDE HANDLINGER?</a:t>
            </a:r>
          </a:p>
        </p:txBody>
      </p:sp>
      <p:sp>
        <p:nvSpPr>
          <p:cNvPr id="151" name="Typisk et miks af flere forhold:…"/>
          <p:cNvSpPr txBox="1"/>
          <p:nvPr/>
        </p:nvSpPr>
        <p:spPr>
          <a:xfrm>
            <a:off x="977900" y="2229941"/>
            <a:ext cx="14934487" cy="70209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algn="l">
              <a:lnSpc>
                <a:spcPct val="110000"/>
              </a:lnSpc>
              <a:spcBef>
                <a:spcPts val="2400"/>
              </a:spcBef>
              <a:defRPr sz="4200"/>
            </a:pPr>
            <a:r>
              <a:t>Typisk et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miks</a:t>
            </a:r>
            <a:r>
              <a:t> af flere forhold:</a:t>
            </a:r>
          </a:p>
          <a:p>
            <a:pPr marL="812800" indent="-812800" algn="l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4200"/>
            </a:pPr>
            <a:r>
              <a:t>Forhold på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arbejdspladsen</a:t>
            </a:r>
            <a:r>
              <a:t>:</a:t>
            </a:r>
          </a:p>
          <a:p>
            <a:pPr lvl="1" marL="10414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Uløste konflikter</a:t>
            </a:r>
          </a:p>
          <a:p>
            <a:pPr lvl="1" marL="10414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Dårligt psykisk arbejdsmiljø</a:t>
            </a:r>
          </a:p>
          <a:p>
            <a:pPr lvl="1" marL="1041400" indent="-812800" algn="l">
              <a:lnSpc>
                <a:spcPct val="110000"/>
              </a:lnSpc>
              <a:spcBef>
                <a:spcPts val="2400"/>
              </a:spcBef>
              <a:buSzPct val="100000"/>
              <a:buChar char="-"/>
              <a:defRPr sz="4200"/>
            </a:pPr>
            <a:r>
              <a:t>Uklare værdier og normer for adfærd</a:t>
            </a:r>
          </a:p>
          <a:p>
            <a:pPr marL="8128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4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Personlige</a:t>
            </a:r>
            <a:r>
              <a:t> forhold: </a:t>
            </a:r>
          </a:p>
          <a:p>
            <a:pPr lvl="1" marL="10414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Fordomme </a:t>
            </a:r>
          </a:p>
          <a:p>
            <a:pPr lvl="1" marL="1041400" indent="-812800" algn="l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4200"/>
            </a:pPr>
            <a:r>
              <a:t>Problemer af personlig karakter</a:t>
            </a:r>
          </a:p>
        </p:txBody>
      </p:sp>
      <p:pic>
        <p:nvPicPr>
          <p:cNvPr id="152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53" name="Lysbillednummer"/>
          <p:cNvSpPr txBox="1"/>
          <p:nvPr>
            <p:ph type="sldNum" sz="quarter" idx="2"/>
          </p:nvPr>
        </p:nvSpPr>
        <p:spPr>
          <a:xfrm>
            <a:off x="17952730" y="608140"/>
            <a:ext cx="319733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56" name="GRUPPEØVELSE MED DIALOGKORT"/>
          <p:cNvSpPr txBox="1"/>
          <p:nvPr/>
        </p:nvSpPr>
        <p:spPr>
          <a:xfrm>
            <a:off x="980130" y="946206"/>
            <a:ext cx="9633695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GRUPPEØVELSE MED DIALOGKORT</a:t>
            </a:r>
          </a:p>
        </p:txBody>
      </p:sp>
      <p:sp>
        <p:nvSpPr>
          <p:cNvPr id="157" name="Del jer op i mindre grupper á 4-5 personer…"/>
          <p:cNvSpPr txBox="1"/>
          <p:nvPr/>
        </p:nvSpPr>
        <p:spPr>
          <a:xfrm>
            <a:off x="977900" y="2207405"/>
            <a:ext cx="14904308" cy="106785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758" tIns="68758" rIns="68758" bIns="68758">
            <a:spAutoFit/>
          </a:bodyPr>
          <a:lstStyle/>
          <a:p>
            <a:pPr marL="518583" indent="-518583" algn="l">
              <a:lnSpc>
                <a:spcPct val="110000"/>
              </a:lnSpc>
              <a:spcBef>
                <a:spcPts val="2400"/>
              </a:spcBef>
              <a:buSzPct val="75000"/>
              <a:buChar char="•"/>
              <a:defRPr sz="4200"/>
            </a:pPr>
            <a:r>
              <a:t>Del jer op i mindre grupper á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4-5 personer</a:t>
            </a:r>
          </a:p>
          <a:p>
            <a:pPr marL="518583" indent="-518583" algn="l">
              <a:lnSpc>
                <a:spcPct val="110000"/>
              </a:lnSpc>
              <a:spcBef>
                <a:spcPts val="2400"/>
              </a:spcBef>
              <a:buSzPct val="75000"/>
              <a:buChar char="•"/>
              <a:defRPr sz="4200"/>
            </a:pPr>
            <a:r>
              <a:t>Drøft situationerne i de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8 dialogkort</a:t>
            </a:r>
            <a:r>
              <a:t>. Brug 4-5 minutter på hvert kort (i alt ca. 30-40 minutter)</a:t>
            </a:r>
          </a:p>
          <a:p>
            <a:pPr marL="5185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•"/>
              <a:defRPr sz="4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Drøft</a:t>
            </a:r>
            <a:r>
              <a:t> for hvert dialogkort:</a:t>
            </a:r>
          </a:p>
          <a:p>
            <a:pPr lvl="1" marL="9630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-"/>
              <a:defRPr sz="4200"/>
            </a:pPr>
            <a:r>
              <a:t>Hvad kan gøre situationen krænkende?</a:t>
            </a:r>
          </a:p>
          <a:p>
            <a:pPr lvl="1" marL="9630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-"/>
              <a:defRPr sz="4200"/>
            </a:pPr>
            <a:r>
              <a:t>Hvornår er situationen ikke krænkende?</a:t>
            </a:r>
          </a:p>
          <a:p>
            <a:pPr lvl="1" marL="9630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-"/>
              <a:defRPr sz="4200"/>
            </a:pPr>
            <a:r>
              <a:t>Hvad kan man gøre, hvis man selv bliver udsat for sådan en situation? </a:t>
            </a:r>
          </a:p>
          <a:p>
            <a:pPr lvl="1" marL="9630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-"/>
              <a:defRPr sz="4200"/>
            </a:pPr>
            <a:r>
              <a:t>Hvad kan man gøre som vide til sådan en situation?</a:t>
            </a:r>
          </a:p>
          <a:p>
            <a:pPr lvl="1" marL="9630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-"/>
              <a:defRPr sz="4200"/>
            </a:pPr>
            <a:r>
              <a:t>Hvad kan man gøre, hvis man bliver klar over, at man selv opfører sig krænkende?</a:t>
            </a:r>
          </a:p>
          <a:p>
            <a:pPr marL="518583" indent="-518583" algn="l">
              <a:lnSpc>
                <a:spcPct val="110000"/>
              </a:lnSpc>
              <a:spcBef>
                <a:spcPts val="1200"/>
              </a:spcBef>
              <a:buSzPct val="75000"/>
              <a:buChar char="•"/>
              <a:defRPr sz="4200"/>
            </a:pPr>
            <a:r>
              <a:t>Del med hinanden i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plenum</a:t>
            </a:r>
            <a:r>
              <a:t> hvad I er nået frem til i grupperne (15-20 minutter)</a:t>
            </a:r>
          </a:p>
        </p:txBody>
      </p:sp>
      <p:sp>
        <p:nvSpPr>
          <p:cNvPr id="158" name="Lysbillednummer"/>
          <p:cNvSpPr txBox="1"/>
          <p:nvPr>
            <p:ph type="sldNum" sz="quarter" idx="2"/>
          </p:nvPr>
        </p:nvSpPr>
        <p:spPr>
          <a:xfrm>
            <a:off x="17952730" y="608140"/>
            <a:ext cx="319733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ndhold2.pdf" descr="indhol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GRUPPEØVELSE MED DIALOGKORT"/>
          <p:cNvSpPr txBox="1"/>
          <p:nvPr/>
        </p:nvSpPr>
        <p:spPr>
          <a:xfrm>
            <a:off x="980130" y="946206"/>
            <a:ext cx="9633695" cy="772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758" tIns="68758" rIns="68758" bIns="68758" anchor="ctr">
            <a:spAutoFit/>
          </a:bodyPr>
          <a:lstStyle>
            <a:lvl1pPr algn="l">
              <a:defRPr b="1" sz="4200">
                <a:solidFill>
                  <a:srgbClr val="206D6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GRUPPEØVELSE MED DIALOGKORT</a:t>
            </a:r>
          </a:p>
        </p:txBody>
      </p:sp>
      <p:pic>
        <p:nvPicPr>
          <p:cNvPr id="162" name="Dialogkort2.jpg" descr="Dialogkort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037" y="2492701"/>
            <a:ext cx="4064001" cy="287407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pic>
        <p:nvPicPr>
          <p:cNvPr id="163" name="Dialogkort1.jpg" descr="Dialogkort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07160" y="2492701"/>
            <a:ext cx="4064001" cy="287407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pic>
        <p:nvPicPr>
          <p:cNvPr id="164" name="Dialogkort3.jpg" descr="Dialogkort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60914" y="2492701"/>
            <a:ext cx="4064001" cy="287407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pic>
        <p:nvPicPr>
          <p:cNvPr id="165" name="Dialogkort4.jpg" descr="Dialogkort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07160" y="5868706"/>
            <a:ext cx="4064001" cy="287407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pic>
        <p:nvPicPr>
          <p:cNvPr id="166" name="Dialogkort5.jpg" descr="Dialogkort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84037" y="5868706"/>
            <a:ext cx="4064001" cy="287407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pic>
        <p:nvPicPr>
          <p:cNvPr id="167" name="Dialogkort6.jpg" descr="Dialogkort6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60914" y="5868706"/>
            <a:ext cx="4064001" cy="287407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pic>
        <p:nvPicPr>
          <p:cNvPr id="168" name="Dialogkort7.jpg" descr="Dialogkort7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07160" y="9244710"/>
            <a:ext cx="4064001" cy="287407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pic>
        <p:nvPicPr>
          <p:cNvPr id="169" name="Dialogkort8.jpg" descr="Dialogkort8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84037" y="9244710"/>
            <a:ext cx="4064001" cy="287407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sp>
        <p:nvSpPr>
          <p:cNvPr id="170" name="Lysbillednummer"/>
          <p:cNvSpPr txBox="1"/>
          <p:nvPr>
            <p:ph type="sldNum" sz="quarter" idx="2"/>
          </p:nvPr>
        </p:nvSpPr>
        <p:spPr>
          <a:xfrm>
            <a:off x="17952730" y="608140"/>
            <a:ext cx="319733" cy="5058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IALOGKORT page 1.pdf" descr="DIALOGKORT page 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8859500" cy="133350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381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68758" tIns="68758" rIns="68758" bIns="68758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8758" tIns="68758" rIns="68758" bIns="68758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381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68758" tIns="68758" rIns="68758" bIns="68758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8758" tIns="68758" rIns="68758" bIns="68758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